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68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1729-5FB9-4D09-95DD-C3550A39B1B4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D5CA-1141-49F7-9B05-828B40BDF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M</a:t>
            </a:r>
            <a:r>
              <a:rPr lang="sr-Latn-RS" sz="4000" dirty="0" smtClean="0"/>
              <a:t>ultifaktorsko (poligensko) nasleđivanje</a:t>
            </a:r>
            <a:endParaRPr lang="en-US" sz="4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M</a:t>
            </a:r>
            <a:r>
              <a:rPr lang="sr-Latn-RS" sz="4000" dirty="0" smtClean="0"/>
              <a:t>itohondrijalne bolesti</a:t>
            </a:r>
            <a:endParaRPr lang="en-US" sz="4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M</a:t>
            </a:r>
            <a:r>
              <a:rPr lang="sr-Latn-RS" sz="2800" u="sng" dirty="0" smtClean="0"/>
              <a:t>itohondrijalna DNK </a:t>
            </a:r>
            <a:endParaRPr lang="sr-Latn-R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838200"/>
            <a:ext cx="8183880" cy="5399112"/>
          </a:xfrm>
        </p:spPr>
        <p:txBody>
          <a:bodyPr>
            <a:normAutofit fontScale="92500" lnSpcReduction="20000"/>
          </a:bodyPr>
          <a:lstStyle/>
          <a:p>
            <a:endParaRPr lang="sr-Latn-RS" sz="2400" dirty="0" smtClean="0"/>
          </a:p>
          <a:p>
            <a:r>
              <a:rPr lang="en-US" sz="2400" dirty="0" smtClean="0"/>
              <a:t>M</a:t>
            </a:r>
            <a:r>
              <a:rPr lang="sr-Latn-RS" sz="2400" dirty="0" smtClean="0"/>
              <a:t>itohondrijalna DNK (mtDNK) je mali kružni molekul dvolančane DNK i </a:t>
            </a:r>
            <a:r>
              <a:rPr lang="sr-Latn-RS" sz="2400" dirty="0" smtClean="0">
                <a:solidFill>
                  <a:srgbClr val="C00000"/>
                </a:solidFill>
              </a:rPr>
              <a:t>nije vezana za histone</a:t>
            </a:r>
            <a:r>
              <a:rPr lang="sr-Latn-RS" sz="2400" dirty="0" smtClean="0"/>
              <a:t>.</a:t>
            </a:r>
          </a:p>
          <a:p>
            <a:endParaRPr lang="sr-Latn-RS" sz="2400" dirty="0"/>
          </a:p>
          <a:p>
            <a:pPr algn="just"/>
            <a:r>
              <a:rPr lang="sr-Latn-RS" sz="2400" dirty="0" smtClean="0"/>
              <a:t>Sadrži 37 gena tj. 16569 bp, </a:t>
            </a:r>
          </a:p>
          <a:p>
            <a:pPr algn="just">
              <a:buNone/>
            </a:pPr>
            <a:r>
              <a:rPr lang="sr-Latn-RS" sz="2400" dirty="0" smtClean="0"/>
              <a:t>      i ne sadrži introne.</a:t>
            </a:r>
          </a:p>
          <a:p>
            <a:pPr algn="just"/>
            <a:endParaRPr lang="sr-Latn-RS" sz="2400" dirty="0"/>
          </a:p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dirty="0">
                <a:solidFill>
                  <a:srgbClr val="0070C0"/>
                </a:solidFill>
              </a:rPr>
              <a:t>G</a:t>
            </a:r>
            <a:r>
              <a:rPr lang="sr-Latn-RS" sz="2400" dirty="0" smtClean="0">
                <a:solidFill>
                  <a:srgbClr val="0070C0"/>
                </a:solidFill>
              </a:rPr>
              <a:t>enom mtDNK čine samo egzoni:</a:t>
            </a:r>
          </a:p>
          <a:p>
            <a:pPr marL="0" indent="0" algn="just">
              <a:buNone/>
            </a:pPr>
            <a:r>
              <a:rPr lang="sr-Latn-RS" sz="2400" dirty="0" smtClean="0"/>
              <a:t>    - 2 gena za rRNK</a:t>
            </a:r>
          </a:p>
          <a:p>
            <a:pPr marL="0" indent="0" algn="just">
              <a:buNone/>
            </a:pPr>
            <a:r>
              <a:rPr lang="sr-Latn-RS" sz="2400" dirty="0"/>
              <a:t> </a:t>
            </a:r>
            <a:r>
              <a:rPr lang="sr-Latn-RS" sz="2400" dirty="0" smtClean="0"/>
              <a:t>   - 22 gena za tRNK</a:t>
            </a:r>
          </a:p>
          <a:p>
            <a:pPr marL="0" indent="0" algn="just">
              <a:buNone/>
            </a:pPr>
            <a:r>
              <a:rPr lang="sr-Latn-RS" sz="2400" dirty="0"/>
              <a:t> </a:t>
            </a:r>
            <a:r>
              <a:rPr lang="sr-Latn-RS" sz="2400" dirty="0" smtClean="0"/>
              <a:t>   - 13 gena za proteine</a:t>
            </a:r>
          </a:p>
          <a:p>
            <a:pPr marL="0" indent="0" algn="just">
              <a:buNone/>
            </a:pPr>
            <a:endParaRPr lang="sr-Latn-RS" sz="2400" dirty="0" smtClean="0"/>
          </a:p>
          <a:p>
            <a:pPr algn="just">
              <a:buFont typeface="Wingdings" pitchFamily="2" charset="2"/>
              <a:buChar char="Ø"/>
            </a:pPr>
            <a:r>
              <a:rPr lang="sr-Latn-RS" sz="2400" dirty="0" smtClean="0">
                <a:solidFill>
                  <a:srgbClr val="00B050"/>
                </a:solidFill>
              </a:rPr>
              <a:t>Genetički kod u mitohondrijama je donekle izmenjen</a:t>
            </a:r>
            <a:r>
              <a:rPr lang="sr-Latn-RS" sz="2400" dirty="0" smtClean="0"/>
              <a:t>, tj. četiri kodona se drugačije prevode nego u citoplazmi (npr. stop kodon UGA u mitohondrijama je kodon za aminokiselinu triptofan, a AUA za metionin).</a:t>
            </a:r>
            <a:endParaRPr lang="sr-Latn-RS" sz="2400" dirty="0"/>
          </a:p>
          <a:p>
            <a:pPr marL="0" indent="0" algn="just">
              <a:buNone/>
            </a:pPr>
            <a:endParaRPr lang="sr-Latn-RS" sz="2400" dirty="0" smtClean="0"/>
          </a:p>
          <a:p>
            <a:pPr marL="0" indent="0" algn="just">
              <a:buNone/>
            </a:pPr>
            <a:endParaRPr lang="sr-Latn-RS" sz="2400" dirty="0"/>
          </a:p>
        </p:txBody>
      </p:sp>
      <p:pic>
        <p:nvPicPr>
          <p:cNvPr id="4" name="Picture 2" descr="C:\Users\user\Documents\mitDNA 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67092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893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50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r-Latn-RS" sz="2400" dirty="0"/>
          </a:p>
          <a:p>
            <a:pPr algn="just"/>
            <a:r>
              <a:rPr lang="sr-Latn-RS" sz="2000" dirty="0"/>
              <a:t>U</a:t>
            </a:r>
            <a:r>
              <a:rPr lang="sr-Latn-RS" sz="2000" dirty="0" smtClean="0"/>
              <a:t> mitohondrijama se </a:t>
            </a:r>
            <a:r>
              <a:rPr lang="sr-Latn-RS" sz="2000" u="sng" dirty="0" smtClean="0">
                <a:solidFill>
                  <a:srgbClr val="C00000"/>
                </a:solidFill>
              </a:rPr>
              <a:t>replikacija mtDNK, transkripcija i sinteza proteina </a:t>
            </a:r>
            <a:r>
              <a:rPr lang="sr-Latn-RS" sz="2000" dirty="0" smtClean="0"/>
              <a:t>odvijaju u matriksu mitohondrija koji sadrži veliki broj enzima potrebnih za ove procese.</a:t>
            </a:r>
            <a:endParaRPr lang="sr-Latn-RS" sz="2000" dirty="0"/>
          </a:p>
          <a:p>
            <a:pPr algn="just"/>
            <a:r>
              <a:rPr lang="sr-Latn-RS" sz="2000" u="sng" dirty="0" smtClean="0">
                <a:solidFill>
                  <a:srgbClr val="C00000"/>
                </a:solidFill>
              </a:rPr>
              <a:t>Replikacija mtDNK </a:t>
            </a:r>
            <a:r>
              <a:rPr lang="sr-Latn-RS" sz="2000" dirty="0" smtClean="0"/>
              <a:t>nije sinhronizovana sa replikacijom jedarne DNK, već se događa tokom celog ćelijskog ciklusa.</a:t>
            </a:r>
            <a:endParaRPr lang="sr-Latn-RS" sz="2000" dirty="0"/>
          </a:p>
          <a:p>
            <a:pPr algn="just"/>
            <a:endParaRPr lang="sr-Latn-RS" sz="2400" dirty="0" smtClean="0"/>
          </a:p>
          <a:p>
            <a:pPr algn="just"/>
            <a:endParaRPr lang="sr-Latn-RS" sz="2400" dirty="0"/>
          </a:p>
          <a:p>
            <a:pPr algn="just"/>
            <a:endParaRPr lang="sr-Latn-RS" sz="2400" dirty="0" smtClean="0"/>
          </a:p>
          <a:p>
            <a:pPr algn="just"/>
            <a:endParaRPr lang="sr-Latn-RS" sz="2400" dirty="0" smtClean="0"/>
          </a:p>
        </p:txBody>
      </p:sp>
      <p:pic>
        <p:nvPicPr>
          <p:cNvPr id="4" name="Picture 2" descr="C:\Users\user\Documents\mitDNA replikac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2727920" cy="25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23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19200"/>
            <a:ext cx="8183880" cy="46580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2400" dirty="0" smtClean="0"/>
          </a:p>
          <a:p>
            <a:r>
              <a:rPr lang="sr-Latn-RS" sz="2000" u="sng" dirty="0" smtClean="0">
                <a:solidFill>
                  <a:srgbClr val="C00000"/>
                </a:solidFill>
              </a:rPr>
              <a:t>Transkripcija mtDNK</a:t>
            </a:r>
            <a:r>
              <a:rPr lang="sr-Latn-RS" sz="2000" dirty="0" smtClean="0">
                <a:solidFill>
                  <a:srgbClr val="C00000"/>
                </a:solidFill>
              </a:rPr>
              <a:t> </a:t>
            </a:r>
            <a:r>
              <a:rPr lang="sr-Latn-RS" sz="2000" dirty="0" smtClean="0"/>
              <a:t>je simetrična i podrazumeva prepis oba lanca istom brzinom.</a:t>
            </a:r>
          </a:p>
          <a:p>
            <a:pPr marL="0" indent="0">
              <a:buNone/>
            </a:pPr>
            <a:endParaRPr lang="sr-Latn-RS" sz="2000" dirty="0" smtClean="0"/>
          </a:p>
          <a:p>
            <a:pPr algn="just"/>
            <a:r>
              <a:rPr lang="sr-Latn-RS" sz="2000" dirty="0" smtClean="0"/>
              <a:t>Transkripcija polazi od </a:t>
            </a:r>
            <a:r>
              <a:rPr lang="sr-Latn-RS" sz="2000" dirty="0" smtClean="0">
                <a:solidFill>
                  <a:srgbClr val="0070C0"/>
                </a:solidFill>
              </a:rPr>
              <a:t>zasebnih promotora </a:t>
            </a:r>
            <a:r>
              <a:rPr lang="sr-Latn-RS" sz="2000" dirty="0" smtClean="0"/>
              <a:t>na svakom lanacu, dajući dva ogromna transkripta, od kojih svaki predstavlja celu kopiju jednog lanca mtDNK.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dirty="0" smtClean="0"/>
              <a:t>Nakon transkripcije sledi nukleazna aktivnost obrade transkripta što daje </a:t>
            </a:r>
            <a:r>
              <a:rPr lang="sr-Latn-RS" sz="2000" dirty="0" smtClean="0">
                <a:solidFill>
                  <a:srgbClr val="7030A0"/>
                </a:solidFill>
              </a:rPr>
              <a:t>iRNK, tRNK i rRNK mitohondrija</a:t>
            </a:r>
            <a:r>
              <a:rPr lang="sr-Latn-RS" sz="2000" dirty="0" smtClean="0"/>
              <a:t>.</a:t>
            </a:r>
          </a:p>
          <a:p>
            <a:pPr algn="just"/>
            <a:endParaRPr lang="sr-Latn-RS" sz="2400" dirty="0"/>
          </a:p>
          <a:p>
            <a:pPr algn="just"/>
            <a:endParaRPr lang="sr-Latn-RS" sz="2400" dirty="0" smtClean="0"/>
          </a:p>
          <a:p>
            <a:pPr algn="just"/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5767497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36280" cy="4425280"/>
          </a:xfrm>
        </p:spPr>
        <p:txBody>
          <a:bodyPr>
            <a:normAutofit/>
          </a:bodyPr>
          <a:lstStyle/>
          <a:p>
            <a:pPr algn="just"/>
            <a:endParaRPr lang="sr-Latn-RS" sz="2000" dirty="0" smtClean="0"/>
          </a:p>
          <a:p>
            <a:pPr algn="just"/>
            <a:r>
              <a:rPr lang="sr-Latn-RS" sz="2000" dirty="0" smtClean="0"/>
              <a:t>Mitohondrijalni aparat za </a:t>
            </a:r>
            <a:r>
              <a:rPr lang="sr-Latn-RS" sz="2000" dirty="0" smtClean="0">
                <a:solidFill>
                  <a:srgbClr val="C00000"/>
                </a:solidFill>
              </a:rPr>
              <a:t>translaciju </a:t>
            </a:r>
            <a:r>
              <a:rPr lang="sr-Latn-RS" sz="2000" dirty="0" smtClean="0"/>
              <a:t>podrazumeva prisustvo </a:t>
            </a:r>
            <a:r>
              <a:rPr lang="sr-Latn-RS" sz="2000" dirty="0" smtClean="0">
                <a:solidFill>
                  <a:srgbClr val="0070C0"/>
                </a:solidFill>
              </a:rPr>
              <a:t>sopstvenih ribozoma</a:t>
            </a:r>
            <a:r>
              <a:rPr lang="sr-Latn-RS" sz="2000" dirty="0" smtClean="0"/>
              <a:t> u mitohondrijama, a </a:t>
            </a:r>
            <a:r>
              <a:rPr lang="sr-Latn-RS" sz="2000" dirty="0" smtClean="0">
                <a:solidFill>
                  <a:srgbClr val="00B050"/>
                </a:solidFill>
              </a:rPr>
              <a:t>sintetisani proteini se koriste isključivo unutar mitohondrija.</a:t>
            </a:r>
          </a:p>
          <a:p>
            <a:endParaRPr lang="sr-Latn-RS" sz="2000" dirty="0"/>
          </a:p>
          <a:p>
            <a:pPr algn="just"/>
            <a:r>
              <a:rPr lang="sr-Latn-RS" sz="2000" dirty="0" smtClean="0"/>
              <a:t>Analiza ovih proteina je pokazala da su oni subjedinice polimernih enzima oksidativne fosforilacije.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dirty="0" smtClean="0"/>
              <a:t>Ipak, najveći broj proteina poteraban za strukturu i funkciju mitohondrija sintetiše se u ribozomima citoplazme, prema uputstvima jedrne DNK.</a:t>
            </a:r>
          </a:p>
          <a:p>
            <a:endParaRPr lang="sr-Latn-RS" sz="2000" dirty="0"/>
          </a:p>
          <a:p>
            <a:pPr marL="0" indent="0">
              <a:buNone/>
            </a:pP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001429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620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u="sng" dirty="0" err="1" smtClean="0">
                <a:solidFill>
                  <a:schemeClr val="tx1"/>
                </a:solidFill>
              </a:rPr>
              <a:t>Nasleđivanje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</a:rPr>
              <a:t>vezano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</a:rPr>
              <a:t>za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</a:rPr>
              <a:t>mitohondrijalnu</a:t>
            </a:r>
            <a:r>
              <a:rPr lang="en-US" sz="2800" u="sng" dirty="0" smtClean="0">
                <a:solidFill>
                  <a:schemeClr val="tx1"/>
                </a:solidFill>
              </a:rPr>
              <a:t> DNK</a:t>
            </a:r>
            <a:r>
              <a:rPr lang="sr-Latn-R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/>
            </a:r>
            <a:br>
              <a:rPr lang="en-US" sz="2800" u="sng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 sz="2000" dirty="0" smtClean="0"/>
              <a:t>Nasleđivanje preko majke </a:t>
            </a:r>
            <a:r>
              <a:rPr lang="sr-Latn-RS" sz="2000" dirty="0" smtClean="0">
                <a:solidFill>
                  <a:schemeClr val="tx1"/>
                </a:solidFill>
              </a:rPr>
              <a:t>(matroklino</a:t>
            </a:r>
            <a:r>
              <a:rPr lang="sr-Latn-RS" sz="2000" u="sng" dirty="0" smtClean="0">
                <a:solidFill>
                  <a:schemeClr val="tx1"/>
                </a:solidFill>
              </a:rPr>
              <a:t>)</a:t>
            </a:r>
            <a:r>
              <a:rPr lang="sr-Latn-CS" sz="2000" dirty="0" smtClean="0"/>
              <a:t>: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sr-Latn-C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sr-Latn-CS" dirty="0" smtClean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sr-Latn-CS" sz="2000" dirty="0">
              <a:solidFill>
                <a:schemeClr val="bg1"/>
              </a:solidFill>
            </a:endParaRPr>
          </a:p>
          <a:p>
            <a:pPr eaLnBrk="1" hangingPunct="1">
              <a:buNone/>
            </a:pPr>
            <a:endParaRPr lang="sr-Latn-CS" sz="20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sr-Latn-CS" sz="2000" dirty="0" smtClean="0"/>
              <a:t>Heteroplazmija </a:t>
            </a:r>
          </a:p>
          <a:p>
            <a:pPr eaLnBrk="1" hangingPunct="1">
              <a:buNone/>
            </a:pPr>
            <a:r>
              <a:rPr lang="sr-Latn-CS" sz="2000" dirty="0" smtClean="0"/>
              <a:t>(u ćeliji su prisutne mitohondrije sa mutranom i normalnom DNK)</a:t>
            </a:r>
            <a:endParaRPr lang="en-US" sz="20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19800" y="1066800"/>
            <a:ext cx="2762250" cy="2514600"/>
            <a:chOff x="3876" y="624"/>
            <a:chExt cx="1296" cy="1130"/>
          </a:xfrm>
        </p:grpSpPr>
        <p:pic>
          <p:nvPicPr>
            <p:cNvPr id="26639" name="Picture 5" descr="hum-evol-mitochondr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6" y="624"/>
              <a:ext cx="1296" cy="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6" descr="hum-evol-mtDN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0" y="1296"/>
              <a:ext cx="510" cy="4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2590800"/>
            <a:ext cx="3870325" cy="2209800"/>
            <a:chOff x="1296" y="1824"/>
            <a:chExt cx="2438" cy="1392"/>
          </a:xfrm>
        </p:grpSpPr>
        <p:sp>
          <p:nvSpPr>
            <p:cNvPr id="26630" name="Oval 9"/>
            <p:cNvSpPr>
              <a:spLocks noChangeArrowheads="1"/>
            </p:cNvSpPr>
            <p:nvPr/>
          </p:nvSpPr>
          <p:spPr bwMode="auto">
            <a:xfrm>
              <a:off x="1296" y="1824"/>
              <a:ext cx="1392" cy="1392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Oval 10"/>
            <p:cNvSpPr>
              <a:spLocks noChangeArrowheads="1"/>
            </p:cNvSpPr>
            <p:nvPr/>
          </p:nvSpPr>
          <p:spPr bwMode="auto">
            <a:xfrm>
              <a:off x="1488" y="2064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mmm</a:t>
              </a:r>
            </a:p>
          </p:txBody>
        </p:sp>
        <p:sp>
          <p:nvSpPr>
            <p:cNvPr id="26632" name="Oval 11"/>
            <p:cNvSpPr>
              <a:spLocks noChangeArrowheads="1"/>
            </p:cNvSpPr>
            <p:nvPr/>
          </p:nvSpPr>
          <p:spPr bwMode="auto">
            <a:xfrm>
              <a:off x="1872" y="2304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mmm</a:t>
              </a:r>
            </a:p>
          </p:txBody>
        </p:sp>
        <p:sp>
          <p:nvSpPr>
            <p:cNvPr id="26633" name="Oval 12"/>
            <p:cNvSpPr>
              <a:spLocks noChangeArrowheads="1"/>
            </p:cNvSpPr>
            <p:nvPr/>
          </p:nvSpPr>
          <p:spPr bwMode="auto">
            <a:xfrm>
              <a:off x="1728" y="2880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mmm</a:t>
              </a:r>
            </a:p>
          </p:txBody>
        </p:sp>
        <p:sp>
          <p:nvSpPr>
            <p:cNvPr id="26634" name="Oval 13"/>
            <p:cNvSpPr>
              <a:spLocks noChangeArrowheads="1"/>
            </p:cNvSpPr>
            <p:nvPr/>
          </p:nvSpPr>
          <p:spPr bwMode="auto">
            <a:xfrm>
              <a:off x="1344" y="2640"/>
              <a:ext cx="480" cy="144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rgbClr val="0099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mmm</a:t>
              </a:r>
            </a:p>
          </p:txBody>
        </p:sp>
        <p:sp>
          <p:nvSpPr>
            <p:cNvPr id="26635" name="Oval 14"/>
            <p:cNvSpPr>
              <a:spLocks noChangeArrowheads="1"/>
            </p:cNvSpPr>
            <p:nvPr/>
          </p:nvSpPr>
          <p:spPr bwMode="auto">
            <a:xfrm>
              <a:off x="2112" y="2592"/>
              <a:ext cx="288" cy="2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Oval 15"/>
            <p:cNvSpPr>
              <a:spLocks noChangeArrowheads="1"/>
            </p:cNvSpPr>
            <p:nvPr/>
          </p:nvSpPr>
          <p:spPr bwMode="auto">
            <a:xfrm>
              <a:off x="2544" y="2304"/>
              <a:ext cx="336" cy="1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Freeform 16"/>
            <p:cNvSpPr>
              <a:spLocks/>
            </p:cNvSpPr>
            <p:nvPr/>
          </p:nvSpPr>
          <p:spPr bwMode="auto">
            <a:xfrm>
              <a:off x="2880" y="2299"/>
              <a:ext cx="854" cy="84"/>
            </a:xfrm>
            <a:custGeom>
              <a:avLst/>
              <a:gdLst>
                <a:gd name="T0" fmla="*/ 0 w 854"/>
                <a:gd name="T1" fmla="*/ 84 h 84"/>
                <a:gd name="T2" fmla="*/ 199 w 854"/>
                <a:gd name="T3" fmla="*/ 65 h 84"/>
                <a:gd name="T4" fmla="*/ 278 w 854"/>
                <a:gd name="T5" fmla="*/ 25 h 84"/>
                <a:gd name="T6" fmla="*/ 854 w 854"/>
                <a:gd name="T7" fmla="*/ 5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4"/>
                <a:gd name="T13" fmla="*/ 0 h 84"/>
                <a:gd name="T14" fmla="*/ 854 w 85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4" h="84">
                  <a:moveTo>
                    <a:pt x="0" y="84"/>
                  </a:moveTo>
                  <a:cubicBezTo>
                    <a:pt x="66" y="78"/>
                    <a:pt x="134" y="79"/>
                    <a:pt x="199" y="65"/>
                  </a:cubicBezTo>
                  <a:cubicBezTo>
                    <a:pt x="228" y="59"/>
                    <a:pt x="249" y="29"/>
                    <a:pt x="278" y="25"/>
                  </a:cubicBezTo>
                  <a:cubicBezTo>
                    <a:pt x="446" y="0"/>
                    <a:pt x="681" y="5"/>
                    <a:pt x="854" y="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Oval 17"/>
            <p:cNvSpPr>
              <a:spLocks noChangeArrowheads="1"/>
            </p:cNvSpPr>
            <p:nvPr/>
          </p:nvSpPr>
          <p:spPr bwMode="auto">
            <a:xfrm>
              <a:off x="2544" y="2304"/>
              <a:ext cx="288" cy="14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67400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/>
            <a:endParaRPr lang="sr-Latn-RS" sz="2400" dirty="0" smtClean="0"/>
          </a:p>
          <a:p>
            <a:pPr algn="just"/>
            <a:r>
              <a:rPr lang="sr-Latn-RS" sz="2000" dirty="0" smtClean="0"/>
              <a:t>Ustanovljeno je da mtDNK određuje neka fenotipska svojstva koja se prenose putem mitohondrija majke.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dirty="0" smtClean="0"/>
              <a:t>Mutacije mogu nastati u samoj mtDNK ili u genima jedarne DNK koji kodiraju proteine neophodne za funkciju mitohodrija.</a:t>
            </a:r>
          </a:p>
          <a:p>
            <a:pPr algn="just"/>
            <a:endParaRPr lang="sr-Latn-RS" sz="2000" dirty="0"/>
          </a:p>
          <a:p>
            <a:pPr algn="just"/>
            <a:r>
              <a:rPr lang="sr-Latn-RS" sz="2000" dirty="0" smtClean="0">
                <a:solidFill>
                  <a:srgbClr val="00B050"/>
                </a:solidFill>
              </a:rPr>
              <a:t>Mutacije na mtDNK se dešavaju češće nego mutacije jedarne DNK.</a:t>
            </a:r>
          </a:p>
          <a:p>
            <a:pPr algn="just"/>
            <a:endParaRPr lang="sr-Latn-RS" sz="2000" dirty="0">
              <a:solidFill>
                <a:srgbClr val="00B050"/>
              </a:solidFill>
            </a:endParaRPr>
          </a:p>
          <a:p>
            <a:pPr algn="just"/>
            <a:r>
              <a:rPr lang="sr-Latn-RS" sz="2000" dirty="0" smtClean="0">
                <a:solidFill>
                  <a:srgbClr val="00B050"/>
                </a:solidFill>
              </a:rPr>
              <a:t>Ove mutacije mogu biti nasleđene ili nastati spontano.</a:t>
            </a:r>
          </a:p>
          <a:p>
            <a:pPr algn="just"/>
            <a:endParaRPr lang="sr-Latn-RS" sz="2000" dirty="0"/>
          </a:p>
          <a:p>
            <a:r>
              <a:rPr lang="sr-Latn-RS" sz="2000" dirty="0" smtClean="0"/>
              <a:t>Mnogi neuromuskularni poremećaji su posledica poremećaja oksidativne fosforilacije u mitohondrijama. </a:t>
            </a:r>
          </a:p>
          <a:p>
            <a:pPr>
              <a:buFontTx/>
              <a:buChar char="-"/>
            </a:pPr>
            <a:endParaRPr lang="sr-Latn-RS" sz="2000" dirty="0" smtClean="0"/>
          </a:p>
          <a:p>
            <a:pPr>
              <a:buNone/>
            </a:pPr>
            <a:r>
              <a:rPr lang="en-US" sz="2000" u="sng" dirty="0" smtClean="0"/>
              <a:t>O</a:t>
            </a:r>
            <a:r>
              <a:rPr lang="sr-Latn-RS" sz="2000" u="sng" dirty="0" smtClean="0"/>
              <a:t>pisano je preko 90 bolesti koje se nasleđuju preko mitohondrija: </a:t>
            </a:r>
          </a:p>
          <a:p>
            <a:pPr>
              <a:buFontTx/>
              <a:buChar char="-"/>
            </a:pPr>
            <a:r>
              <a:rPr lang="sr-Latn-RS" sz="2000" dirty="0" smtClean="0"/>
              <a:t>Leberova nasledna optička neuropatija (LHON), </a:t>
            </a:r>
            <a:endParaRPr lang="sr-Latn-RS" sz="2000" dirty="0"/>
          </a:p>
          <a:p>
            <a:pPr>
              <a:buFontTx/>
              <a:buChar char="-"/>
            </a:pPr>
            <a:r>
              <a:rPr lang="en-US" sz="2000" dirty="0" smtClean="0"/>
              <a:t>M</a:t>
            </a:r>
            <a:r>
              <a:rPr lang="sr-Latn-RS" sz="2000" dirty="0" smtClean="0"/>
              <a:t>ioklonička epilepsija, </a:t>
            </a:r>
          </a:p>
          <a:p>
            <a:pPr>
              <a:buFontTx/>
              <a:buChar char="-"/>
            </a:pPr>
            <a:r>
              <a:rPr lang="sr-Latn-RS" sz="2000" dirty="0" smtClean="0"/>
              <a:t>Kaerns-Sayre sy, i dr.</a:t>
            </a:r>
            <a:endParaRPr lang="en-U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929846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O</a:t>
            </a:r>
            <a:r>
              <a:rPr lang="sr-Latn-RS" sz="2400" u="sng" dirty="0" smtClean="0"/>
              <a:t>pšte karakteristike mitohondrijalnih bolesti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N</a:t>
            </a:r>
            <a:r>
              <a:rPr lang="sr-Latn-RS" sz="2000" dirty="0" smtClean="0"/>
              <a:t>ajčešće su zahvaćeni organi koji zahtevaju najviše energije za rad – nervi i mišići.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en-US" sz="2000" dirty="0" smtClean="0"/>
              <a:t>M</a:t>
            </a:r>
            <a:r>
              <a:rPr lang="sr-Latn-RS" sz="2000" dirty="0" smtClean="0"/>
              <a:t>utacije u mtDNK narušavaju funkciju mitohondrija u stvaranju energije (ATP) koja je neophodna za normalan rad ćelije.</a:t>
            </a:r>
          </a:p>
          <a:p>
            <a:pPr algn="just">
              <a:buNone/>
            </a:pPr>
            <a:endParaRPr lang="sr-Latn-RS" sz="2000" dirty="0" smtClean="0"/>
          </a:p>
          <a:p>
            <a:pPr algn="just"/>
            <a:r>
              <a:rPr lang="en-US" sz="2000" dirty="0" smtClean="0"/>
              <a:t>P</a:t>
            </a:r>
            <a:r>
              <a:rPr lang="sr-Latn-RS" sz="2000" dirty="0" smtClean="0"/>
              <a:t>osledica mutacije mtDNK je zahvaćenost više sistema organa - srce, mozak, mišići (slabost mišića, srčane bolesti, demencija,..).</a:t>
            </a:r>
          </a:p>
          <a:p>
            <a:pPr algn="just"/>
            <a:endParaRPr lang="sr-Latn-RS" sz="2000" dirty="0"/>
          </a:p>
          <a:p>
            <a:pPr algn="just"/>
            <a:r>
              <a:rPr lang="en-US" sz="2000" dirty="0" smtClean="0"/>
              <a:t>T</a:t>
            </a:r>
            <a:r>
              <a:rPr lang="sr-Latn-RS" sz="2000" dirty="0" smtClean="0"/>
              <a:t>ežina kliničke slike kod mitohondrijalnih bolesti zavisi od procenta mitohondrija sa mutiranom DNK u ćelijama.</a:t>
            </a:r>
          </a:p>
          <a:p>
            <a:pPr algn="just"/>
            <a:endParaRPr lang="sr-Latn-RS" sz="2000" dirty="0"/>
          </a:p>
          <a:p>
            <a:pPr algn="just"/>
            <a:r>
              <a:rPr lang="en-US" sz="2000" dirty="0" smtClean="0"/>
              <a:t>T</a:t>
            </a:r>
            <a:r>
              <a:rPr lang="sr-Latn-RS" sz="2000" dirty="0" smtClean="0"/>
              <a:t>akođe, starenjem, mtDNK akumulira štetne mutacije. </a:t>
            </a:r>
            <a:r>
              <a:rPr lang="en-US" sz="2000" dirty="0" smtClean="0"/>
              <a:t>O</a:t>
            </a:r>
            <a:r>
              <a:rPr lang="sr-Latn-RS" sz="2000" dirty="0" smtClean="0"/>
              <a:t>ve promene su posledica nakupljanja slobodnih radikala koji nastaju kao nusprodukti procesa oksidativne fosforilacije u mitohondrijama.</a:t>
            </a:r>
          </a:p>
          <a:p>
            <a:pPr>
              <a:buNone/>
            </a:pPr>
            <a:endParaRPr lang="sr-Latn-RS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91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7030A0"/>
                </a:solidFill>
              </a:rPr>
              <a:t>M</a:t>
            </a:r>
            <a:r>
              <a:rPr lang="sr-Latn-RS" sz="2000" dirty="0" smtClean="0">
                <a:solidFill>
                  <a:srgbClr val="7030A0"/>
                </a:solidFill>
              </a:rPr>
              <a:t>ultifaktorsko nasleđivanje podrazumeva da bolest ili svojstvo određuje veći broj gena uz sadejstvo faktora spoljne sredine.</a:t>
            </a:r>
          </a:p>
          <a:p>
            <a:pPr algn="just"/>
            <a:endParaRPr lang="sr-Latn-RS" sz="2000" dirty="0" smtClean="0"/>
          </a:p>
          <a:p>
            <a:pPr algn="just"/>
            <a:r>
              <a:rPr lang="sr-Latn-RS" sz="2000" u="sng" dirty="0" smtClean="0">
                <a:solidFill>
                  <a:srgbClr val="00B050"/>
                </a:solidFill>
              </a:rPr>
              <a:t>Mnoga svojstva kod čoveka se nasleđuje mutifaktorski</a:t>
            </a:r>
            <a:r>
              <a:rPr lang="sr-Latn-RS" sz="2000" dirty="0" smtClean="0">
                <a:solidFill>
                  <a:srgbClr val="00B050"/>
                </a:solidFill>
              </a:rPr>
              <a:t> </a:t>
            </a:r>
            <a:r>
              <a:rPr lang="sr-Latn-RS" sz="2000" dirty="0" smtClean="0"/>
              <a:t>– visina, težina, boja kože, kose i očiju, inteligencija, broj linija na dlanovima i tabanima tj. dermatoglifi,...</a:t>
            </a:r>
          </a:p>
          <a:p>
            <a:pPr marL="0" indent="0" algn="just">
              <a:buNone/>
            </a:pPr>
            <a:endParaRPr lang="sr-Latn-RS" sz="2000" dirty="0" smtClean="0"/>
          </a:p>
          <a:p>
            <a:pPr algn="just"/>
            <a:r>
              <a:rPr lang="sr-Latn-RS" sz="2000" u="sng" dirty="0">
                <a:solidFill>
                  <a:srgbClr val="C00000"/>
                </a:solidFill>
              </a:rPr>
              <a:t>M</a:t>
            </a:r>
            <a:r>
              <a:rPr lang="sr-Latn-RS" sz="2000" u="sng" dirty="0" smtClean="0">
                <a:solidFill>
                  <a:srgbClr val="C00000"/>
                </a:solidFill>
              </a:rPr>
              <a:t>noge bolesti se nasleđuju multifaktorski: 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/>
              <a:t>kao </a:t>
            </a:r>
            <a:r>
              <a:rPr lang="sr-Latn-RS" sz="2000" b="1" dirty="0" smtClean="0"/>
              <a:t>stečene</a:t>
            </a:r>
            <a:r>
              <a:rPr lang="sr-Latn-RS" sz="2000" dirty="0" smtClean="0"/>
              <a:t> - kardiovaskularne bolesti, kancer, dijabetes, epilepsija, psihijatrijski poremećaji, artritis, i dr., ili </a:t>
            </a:r>
          </a:p>
          <a:p>
            <a:pPr algn="just">
              <a:buFont typeface="Wingdings" pitchFamily="2" charset="2"/>
              <a:buChar char="Ø"/>
            </a:pPr>
            <a:r>
              <a:rPr lang="sr-Latn-RS" sz="2000" dirty="0" smtClean="0"/>
              <a:t>kao </a:t>
            </a:r>
            <a:r>
              <a:rPr lang="sr-Latn-RS" sz="2000" b="1" dirty="0" smtClean="0"/>
              <a:t>urođene anomalije </a:t>
            </a:r>
            <a:r>
              <a:rPr lang="sr-Latn-RS" sz="2000" dirty="0" smtClean="0"/>
              <a:t>kod dece - rascep usne i nepca, urođene srčane mane, iščašenje kukova, deformiteti stopala, defekt neuralne cevi, i dr.</a:t>
            </a:r>
          </a:p>
          <a:p>
            <a:pPr algn="just"/>
            <a:endParaRPr lang="sr-Latn-RS" sz="2000" dirty="0" smtClean="0"/>
          </a:p>
          <a:p>
            <a:pPr marL="0" indent="0" algn="just">
              <a:buNone/>
            </a:pPr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sr-Latn-RS" sz="2000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ultivisina"/>
          <p:cNvPicPr>
            <a:picLocks noChangeAspect="1" noChangeArrowheads="1"/>
          </p:cNvPicPr>
          <p:nvPr/>
        </p:nvPicPr>
        <p:blipFill>
          <a:blip r:embed="rId2"/>
          <a:srcRect b="11829"/>
          <a:stretch>
            <a:fillRect/>
          </a:stretch>
        </p:blipFill>
        <p:spPr bwMode="auto">
          <a:xfrm>
            <a:off x="2070100" y="838200"/>
            <a:ext cx="4851400" cy="5254625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995928" y="3098799"/>
            <a:ext cx="1066800" cy="36671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/>
              <a:t>visina</a:t>
            </a:r>
            <a:endParaRPr lang="en-US" b="1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09800" y="2362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09800" y="51054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 rot="16200000" flipH="1">
            <a:off x="1333500" y="4634138"/>
            <a:ext cx="2057400" cy="3667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/>
              <a:t>broj osoba</a:t>
            </a:r>
            <a:endParaRPr lang="en-US" b="1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 flipH="1">
            <a:off x="3462528" y="5658645"/>
            <a:ext cx="1600200" cy="3667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/>
              <a:t>visina</a:t>
            </a:r>
            <a:endParaRPr lang="en-US" b="1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044440" y="3977646"/>
            <a:ext cx="2209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 b="1" dirty="0"/>
              <a:t>kriva u obliku zvona ukazuje na kontinualno vari</a:t>
            </a:r>
            <a:r>
              <a:rPr lang="en-US" sz="1400" b="1" dirty="0"/>
              <a:t>ran</a:t>
            </a:r>
            <a:r>
              <a:rPr lang="hr-HR" sz="1400" b="1" dirty="0"/>
              <a:t>je ove osobine u populaciji</a:t>
            </a:r>
            <a:endParaRPr lang="en-US" sz="14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flipH="1">
            <a:off x="304800" y="6324600"/>
            <a:ext cx="86106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dirty="0" smtClean="0"/>
              <a:t>Kvantitativne osobine – visina i težina, su multifaktorskog karaktera.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533400" y="79177"/>
            <a:ext cx="81534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Određeno</a:t>
            </a:r>
            <a:r>
              <a:rPr lang="en-US" dirty="0"/>
              <a:t> </a:t>
            </a:r>
            <a:r>
              <a:rPr lang="en-US" dirty="0" err="1"/>
              <a:t>multifaktosko</a:t>
            </a:r>
            <a:r>
              <a:rPr lang="en-US" dirty="0"/>
              <a:t> </a:t>
            </a:r>
            <a:r>
              <a:rPr lang="en-US" dirty="0" err="1"/>
              <a:t>svojstvo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čitavu</a:t>
            </a:r>
            <a:r>
              <a:rPr lang="en-US" dirty="0"/>
              <a:t> </a:t>
            </a:r>
            <a:r>
              <a:rPr lang="en-US" dirty="0" err="1"/>
              <a:t>skalu</a:t>
            </a:r>
            <a:r>
              <a:rPr lang="en-US" dirty="0"/>
              <a:t> </a:t>
            </a:r>
            <a:r>
              <a:rPr lang="en-US" dirty="0" err="1"/>
              <a:t>fenotipova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“</a:t>
            </a:r>
            <a:r>
              <a:rPr lang="en-US" dirty="0" err="1"/>
              <a:t>srednji</a:t>
            </a:r>
            <a:r>
              <a:rPr lang="en-US" dirty="0"/>
              <a:t>” </a:t>
            </a:r>
            <a:r>
              <a:rPr lang="en-US" dirty="0" err="1"/>
              <a:t>fenotip</a:t>
            </a:r>
            <a:r>
              <a:rPr lang="en-US" dirty="0"/>
              <a:t> (</a:t>
            </a:r>
            <a:r>
              <a:rPr lang="en-US" dirty="0" err="1"/>
              <a:t>normalna</a:t>
            </a:r>
            <a:r>
              <a:rPr lang="en-US" dirty="0"/>
              <a:t> </a:t>
            </a:r>
            <a:r>
              <a:rPr lang="en-US" dirty="0" err="1"/>
              <a:t>raspodela</a:t>
            </a:r>
            <a:r>
              <a:rPr lang="en-US" dirty="0"/>
              <a:t>). 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can0009"/>
          <p:cNvPicPr>
            <a:picLocks noChangeAspect="1" noChangeArrowheads="1"/>
          </p:cNvPicPr>
          <p:nvPr/>
        </p:nvPicPr>
        <p:blipFill>
          <a:blip r:embed="rId2"/>
          <a:srcRect l="7692" t="13333" r="7692" b="10001"/>
          <a:stretch>
            <a:fillRect/>
          </a:stretch>
        </p:blipFill>
        <p:spPr bwMode="auto">
          <a:xfrm>
            <a:off x="1295400" y="1143000"/>
            <a:ext cx="6744890" cy="4191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 flipH="1">
            <a:off x="3048000" y="742890"/>
            <a:ext cx="2590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 smtClean="0"/>
              <a:t>Boja kože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5486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dirty="0" smtClean="0"/>
              <a:t>(najveći broj ima “srednji” fenotip – krva normalne raspodele)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endParaRPr lang="hr-HR" sz="2000" dirty="0" smtClean="0"/>
          </a:p>
          <a:p>
            <a:pPr algn="just">
              <a:buFont typeface="Wingdings" pitchFamily="2" charset="2"/>
              <a:buChar char="q"/>
            </a:pPr>
            <a:r>
              <a:rPr lang="hr-HR" sz="2000" dirty="0" smtClean="0"/>
              <a:t>Rizik ponovnog javljanja je prosečan ili </a:t>
            </a:r>
            <a:r>
              <a:rPr lang="hr-HR" sz="2000" u="sng" dirty="0" smtClean="0">
                <a:solidFill>
                  <a:srgbClr val="C00000"/>
                </a:solidFill>
              </a:rPr>
              <a:t>empirijski rizik,</a:t>
            </a:r>
            <a:r>
              <a:rPr lang="hr-HR" sz="2000" dirty="0" smtClean="0"/>
              <a:t> koji predstavlja izračunati prosek za dato </a:t>
            </a:r>
            <a:r>
              <a:rPr lang="sr-Latn-RS" sz="2000" dirty="0" smtClean="0"/>
              <a:t>multifaktorskog svojstvo ili bolest </a:t>
            </a:r>
            <a:r>
              <a:rPr lang="hr-HR" sz="2000" dirty="0" smtClean="0"/>
              <a:t>na nivou opšte populacije, a može biti različit u različitim porodicama</a:t>
            </a:r>
            <a:r>
              <a:rPr lang="hr-HR" sz="2000" dirty="0"/>
              <a:t>. </a:t>
            </a:r>
            <a:endParaRPr lang="hr-HR" sz="2000" dirty="0" smtClean="0"/>
          </a:p>
          <a:p>
            <a:pPr algn="just">
              <a:buFont typeface="Wingdings" pitchFamily="2" charset="2"/>
              <a:buChar char="q"/>
            </a:pPr>
            <a:r>
              <a:rPr lang="hr-HR" sz="2000" dirty="0" smtClean="0"/>
              <a:t>Može </a:t>
            </a:r>
            <a:r>
              <a:rPr lang="hr-HR" sz="2000" dirty="0"/>
              <a:t>postojati razlika u ispoljavanju </a:t>
            </a:r>
            <a:r>
              <a:rPr lang="hr-HR" sz="2000" dirty="0" smtClean="0"/>
              <a:t>i između </a:t>
            </a:r>
            <a:r>
              <a:rPr lang="hr-HR" sz="2000" dirty="0"/>
              <a:t>polova.</a:t>
            </a:r>
          </a:p>
          <a:p>
            <a:pPr algn="just">
              <a:buFont typeface="Wingdings" pitchFamily="2" charset="2"/>
              <a:buChar char="q"/>
            </a:pPr>
            <a:endParaRPr lang="en-US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Font typeface="Wingdings" pitchFamily="2" charset="2"/>
              <a:buChar char="Ø"/>
            </a:pPr>
            <a:r>
              <a:rPr lang="hr-HR" sz="2000" u="sng" dirty="0" smtClean="0">
                <a:solidFill>
                  <a:srgbClr val="C00000"/>
                </a:solidFill>
              </a:rPr>
              <a:t>Rizik se povećava ukoliko:</a:t>
            </a:r>
          </a:p>
          <a:p>
            <a:pPr marL="457200" indent="-457200">
              <a:buAutoNum type="arabicPeriod"/>
            </a:pPr>
            <a:r>
              <a:rPr lang="hr-HR" sz="2000" dirty="0" smtClean="0"/>
              <a:t>postoji više obolelih članova u </a:t>
            </a:r>
            <a:r>
              <a:rPr lang="hr-HR" sz="2000" dirty="0" smtClean="0"/>
              <a:t>porodici,</a:t>
            </a:r>
            <a:endParaRPr lang="hr-HR" sz="2000" dirty="0" smtClean="0"/>
          </a:p>
          <a:p>
            <a:pPr marL="457200" indent="-457200">
              <a:buAutoNum type="arabicPeriod"/>
            </a:pPr>
            <a:r>
              <a:rPr lang="hr-HR" sz="2000" dirty="0" smtClean="0"/>
              <a:t>ukoliko je prisutan teži oblik malformacije ili </a:t>
            </a:r>
            <a:r>
              <a:rPr lang="hr-HR" sz="2000" dirty="0" smtClean="0"/>
              <a:t>bolesti,</a:t>
            </a:r>
            <a:endParaRPr lang="hr-HR" sz="2000" dirty="0" smtClean="0"/>
          </a:p>
          <a:p>
            <a:pPr marL="457200" indent="-457200">
              <a:buAutoNum type="arabicPeriod"/>
            </a:pPr>
            <a:r>
              <a:rPr lang="hr-HR" sz="2000" dirty="0" smtClean="0"/>
              <a:t>ukoliko je učestalost malformacije ili bolesti veći u opštoj </a:t>
            </a:r>
            <a:r>
              <a:rPr lang="hr-HR" sz="2000" dirty="0" smtClean="0"/>
              <a:t>populaciji,</a:t>
            </a:r>
            <a:endParaRPr lang="hr-HR" sz="2000" dirty="0" smtClean="0"/>
          </a:p>
          <a:p>
            <a:pPr marL="457200" indent="-457200">
              <a:buAutoNum type="arabicPeriod"/>
            </a:pPr>
            <a:r>
              <a:rPr lang="hr-HR" sz="2000" dirty="0" smtClean="0"/>
              <a:t>ukoliko je zahvaćeni (aficiran) član porodice pola koji je inače </a:t>
            </a:r>
            <a:r>
              <a:rPr lang="hr-HR" sz="2000" dirty="0" smtClean="0"/>
              <a:t>ređe, zahvaćen </a:t>
            </a:r>
            <a:r>
              <a:rPr lang="hr-HR" sz="2000" dirty="0" smtClean="0"/>
              <a:t>u opštoj populaciji.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6944" y="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sr-Latn-RS" sz="2000" b="1" u="sng" dirty="0" smtClean="0"/>
          </a:p>
          <a:p>
            <a:r>
              <a:rPr lang="sr-Latn-RS" sz="2000" b="1" u="sng" dirty="0" smtClean="0"/>
              <a:t/>
            </a:r>
            <a:br>
              <a:rPr lang="sr-Latn-RS" sz="2000" b="1" u="sng" dirty="0" smtClean="0"/>
            </a:br>
            <a:r>
              <a:rPr lang="en-US" sz="2000" b="1" u="sng" dirty="0" smtClean="0"/>
              <a:t>R</a:t>
            </a:r>
            <a:r>
              <a:rPr lang="sr-Latn-RS" sz="2000" b="1" u="sng" dirty="0" smtClean="0"/>
              <a:t>izik rekurencije kod multifaktorskih </a:t>
            </a:r>
            <a:r>
              <a:rPr lang="sr-Latn-RS" sz="2000" b="1" u="sng" dirty="0" smtClean="0"/>
              <a:t>bolesti</a:t>
            </a:r>
            <a:endParaRPr lang="en-US" sz="2000" u="sng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multi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68921"/>
            <a:ext cx="4401519" cy="3657600"/>
          </a:xfrm>
          <a:prstGeom prst="rect">
            <a:avLst/>
          </a:prstGeom>
          <a:noFill/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599432" y="4114800"/>
            <a:ext cx="1752600" cy="3667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>
                <a:latin typeface="Comic Sans MS" pitchFamily="66" charset="0"/>
              </a:rPr>
              <a:t>verovatnoća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010400" y="1981200"/>
            <a:ext cx="1371600" cy="366713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>
                <a:latin typeface="Comic Sans MS" pitchFamily="66" charset="0"/>
              </a:rPr>
              <a:t>PRAG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57200"/>
            <a:ext cx="3962400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r-HR" sz="2000" u="sng" dirty="0" smtClean="0">
                <a:solidFill>
                  <a:srgbClr val="C00000"/>
                </a:solidFill>
              </a:rPr>
              <a:t>Dakle, rizik je proporcionalan: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stepenu srodstva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broju obolelih u porodici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težini kliničke slike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zahvaćenosti određenog pola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frekvencijom u opštoj populaciji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9291" y="5284857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hr-HR" sz="2000" dirty="0" smtClean="0"/>
              <a:t> Komponente multifaktorskog nasleđivanja (geni + sredina) interaguju i probijaju određeni </a:t>
            </a:r>
            <a:r>
              <a:rPr lang="hr-HR" sz="2000" u="sng" dirty="0" smtClean="0">
                <a:solidFill>
                  <a:srgbClr val="00B050"/>
                </a:solidFill>
              </a:rPr>
              <a:t>PRAG </a:t>
            </a:r>
            <a:r>
              <a:rPr lang="hr-HR" sz="2000" dirty="0" smtClean="0">
                <a:solidFill>
                  <a:srgbClr val="00B050"/>
                </a:solidFill>
              </a:rPr>
              <a:t> </a:t>
            </a:r>
            <a:r>
              <a:rPr lang="hr-HR" sz="2000" dirty="0" smtClean="0"/>
              <a:t>kod individue, što dovodi i do fenotipskog ispoljavanja bolesti.</a:t>
            </a:r>
            <a:endParaRPr lang="en-US" sz="2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ulti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105525" cy="4557713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19400" y="5334000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/>
              <a:t>V</a:t>
            </a:r>
            <a:r>
              <a:rPr lang="hr-HR" b="1" dirty="0" smtClean="0"/>
              <a:t>erovatnoća</a:t>
            </a:r>
            <a:endParaRPr lang="en-US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24400" y="1219200"/>
            <a:ext cx="1752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/>
              <a:t>Prag</a:t>
            </a:r>
            <a:endParaRPr lang="en-US" b="1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00200" y="1797050"/>
            <a:ext cx="2057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b="1" dirty="0"/>
              <a:t>N</a:t>
            </a:r>
            <a:r>
              <a:rPr lang="hr-HR" b="1" dirty="0" smtClean="0"/>
              <a:t>ormalna </a:t>
            </a:r>
            <a:r>
              <a:rPr lang="hr-HR" b="1" dirty="0"/>
              <a:t>populacija</a:t>
            </a:r>
            <a:endParaRPr lang="en-US" b="1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248400" y="1676401"/>
            <a:ext cx="1752600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 smtClean="0"/>
              <a:t>prvostepeni</a:t>
            </a:r>
          </a:p>
          <a:p>
            <a:pPr algn="ctr">
              <a:spcBef>
                <a:spcPct val="50000"/>
              </a:spcBef>
            </a:pPr>
            <a:r>
              <a:rPr lang="hr-HR" sz="2000" b="1" dirty="0" smtClean="0"/>
              <a:t>srodnici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943600" y="3048000"/>
            <a:ext cx="297180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2000" b="1" dirty="0"/>
              <a:t>rizik za ponovnu pojavu </a:t>
            </a:r>
            <a:r>
              <a:rPr lang="hr-HR" sz="2000" b="1" dirty="0" smtClean="0"/>
              <a:t>bolesti u porodici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52400" y="59436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 smtClean="0"/>
              <a:t>R</a:t>
            </a:r>
            <a:r>
              <a:rPr lang="sr-Latn-RS" sz="2000" dirty="0" smtClean="0"/>
              <a:t>izik za ponovnu pojavu bolesti kod srodnika je veći nego u opštoj  populaciji.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1"/>
            <a:ext cx="3886200" cy="24828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7200" y="2971800"/>
            <a:ext cx="7916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/>
              <a:t>Rascep usne i nepca je mutifaktorskog karaktera (može biti i sindromski).</a:t>
            </a:r>
          </a:p>
        </p:txBody>
      </p:sp>
      <p:pic>
        <p:nvPicPr>
          <p:cNvPr id="4" name="Picture 2" descr="klompvoet_dorsa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00818"/>
            <a:ext cx="4038600" cy="247138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6324600"/>
            <a:ext cx="2162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/>
              <a:t>deformacija stopla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u="sng" dirty="0" smtClean="0">
                <a:solidFill>
                  <a:srgbClr val="C00000"/>
                </a:solidFill>
              </a:rPr>
              <a:t>D</a:t>
            </a:r>
            <a:r>
              <a:rPr lang="sr-Latn-RS" sz="2400" b="1" u="sng" dirty="0" smtClean="0">
                <a:solidFill>
                  <a:srgbClr val="C00000"/>
                </a:solidFill>
              </a:rPr>
              <a:t>efekt neuralne tube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/>
          </a:bodyPr>
          <a:lstStyle/>
          <a:p>
            <a:r>
              <a:rPr lang="sr-Latn-RS" sz="2000" dirty="0" smtClean="0">
                <a:solidFill>
                  <a:srgbClr val="C00000"/>
                </a:solidFill>
              </a:rPr>
              <a:t>Anencefalija</a:t>
            </a:r>
            <a:r>
              <a:rPr lang="sr-Latn-RS" sz="2000" dirty="0" smtClean="0"/>
              <a:t> – kongenitalna anomalija delimičnog ili potpunog odsustva lobanjskog svoda i moždane mase.</a:t>
            </a:r>
          </a:p>
          <a:p>
            <a:endParaRPr lang="sr-Latn-RS" sz="2000" dirty="0" smtClean="0">
              <a:solidFill>
                <a:srgbClr val="C00000"/>
              </a:solidFill>
            </a:endParaRPr>
          </a:p>
          <a:p>
            <a:r>
              <a:rPr lang="sr-Latn-RS" sz="2000" dirty="0" smtClean="0">
                <a:solidFill>
                  <a:srgbClr val="C00000"/>
                </a:solidFill>
              </a:rPr>
              <a:t>Spina bifida </a:t>
            </a:r>
            <a:r>
              <a:rPr lang="sr-Latn-RS" sz="2000" dirty="0" smtClean="0"/>
              <a:t>– nepotpuno zatvaranje zadnjeg luka kičmenog pršljena:</a:t>
            </a:r>
          </a:p>
          <a:p>
            <a:pPr>
              <a:buFontTx/>
              <a:buChar char="-"/>
            </a:pPr>
            <a:r>
              <a:rPr lang="sr-Latn-RS" sz="2000" dirty="0" smtClean="0"/>
              <a:t>bez defekta kože, zatvorena (spina bifida oculta)</a:t>
            </a:r>
          </a:p>
          <a:p>
            <a:pPr>
              <a:buFontTx/>
              <a:buChar char="-"/>
            </a:pPr>
            <a:r>
              <a:rPr lang="sr-Latn-RS" sz="2000" dirty="0" smtClean="0"/>
              <a:t>sa defektom kože, otvorena (spina bifida aperta) </a:t>
            </a:r>
          </a:p>
          <a:p>
            <a:pPr>
              <a:buNone/>
            </a:pPr>
            <a:r>
              <a:rPr lang="sr-Latn-RS" sz="2000" dirty="0" smtClean="0"/>
              <a:t>      sa prolapsom meninga, ređe i kič. moždinom. </a:t>
            </a:r>
          </a:p>
          <a:p>
            <a:endParaRPr lang="sr-Latn-RS" sz="2000" dirty="0" smtClean="0"/>
          </a:p>
          <a:p>
            <a:endParaRPr lang="sr-Latn-RS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sr-Latn-RS" sz="2000" dirty="0" smtClean="0">
              <a:solidFill>
                <a:srgbClr val="C00000"/>
              </a:solidFill>
            </a:endParaRPr>
          </a:p>
          <a:p>
            <a:r>
              <a:rPr lang="sr-Latn-RS" sz="2000" dirty="0" smtClean="0">
                <a:solidFill>
                  <a:srgbClr val="C00000"/>
                </a:solidFill>
              </a:rPr>
              <a:t>Encefalokela</a:t>
            </a:r>
            <a:r>
              <a:rPr lang="sr-Latn-RS" sz="2000" dirty="0" smtClean="0"/>
              <a:t> – prolaps moždane mase sa meningama u kesasta proširenja.</a:t>
            </a:r>
          </a:p>
          <a:p>
            <a:endParaRPr lang="sr-Latn-R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sr-Latn-RS" sz="2000" dirty="0" smtClean="0">
                <a:solidFill>
                  <a:srgbClr val="7030A0"/>
                </a:solidFill>
              </a:rPr>
              <a:t>od defektata neuralne tube u serumu trudnice ili amnionskoj tečnosti prisutan je povišen nivo alfa fetoproteina (AFP).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743200"/>
            <a:ext cx="2743200" cy="2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943600" y="4419600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</a:rPr>
              <a:t>Spina bifida 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939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Wingdings</vt:lpstr>
      <vt:lpstr>Office Theme</vt:lpstr>
      <vt:lpstr>Multifaktorsko (poligensko) nasleđivanje</vt:lpstr>
      <vt:lpstr>PowerPoint Presentation</vt:lpstr>
      <vt:lpstr>PowerPoint Presentation</vt:lpstr>
      <vt:lpstr>PowerPoint Presentation</vt:lpstr>
      <vt:lpstr>  Rizik rekurencije kod multifaktorskih bolesti</vt:lpstr>
      <vt:lpstr>PowerPoint Presentation</vt:lpstr>
      <vt:lpstr>PowerPoint Presentation</vt:lpstr>
      <vt:lpstr>PowerPoint Presentation</vt:lpstr>
      <vt:lpstr>Defekt neuralne tube</vt:lpstr>
      <vt:lpstr>Mitohondrijalne bolesti</vt:lpstr>
      <vt:lpstr>Mitohondrijalna DNK </vt:lpstr>
      <vt:lpstr>PowerPoint Presentation</vt:lpstr>
      <vt:lpstr>PowerPoint Presentation</vt:lpstr>
      <vt:lpstr>PowerPoint Presentation</vt:lpstr>
      <vt:lpstr>Nasleđivanje vezano za mitohondrijalnu DNK  </vt:lpstr>
      <vt:lpstr>PowerPoint Presentation</vt:lpstr>
      <vt:lpstr>Opšte karakteristike mitohondrijalnih bolesti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Multifaktorsko (poligensko) nasleđivanje</dc:title>
  <dc:creator>Korisnik</dc:creator>
  <cp:lastModifiedBy>Windows User</cp:lastModifiedBy>
  <cp:revision>36</cp:revision>
  <dcterms:created xsi:type="dcterms:W3CDTF">2020-03-24T17:18:03Z</dcterms:created>
  <dcterms:modified xsi:type="dcterms:W3CDTF">2023-05-18T09:19:25Z</dcterms:modified>
</cp:coreProperties>
</file>